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7"/>
  </p:notesMasterIdLst>
  <p:handoutMasterIdLst>
    <p:handoutMasterId r:id="rId8"/>
  </p:handoutMasterIdLst>
  <p:sldIdLst>
    <p:sldId id="269" r:id="rId2"/>
    <p:sldId id="273" r:id="rId3"/>
    <p:sldId id="271" r:id="rId4"/>
    <p:sldId id="272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33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482151-96BD-220C-FD46-A0BF77A67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D6092-F645-0129-8B6D-2FF16E5B37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5360-C10C-4482-8FDA-CE2A2F17F5A4}" type="datetimeFigureOut">
              <a:rPr lang="en-SI" smtClean="0"/>
              <a:t>26/01/2026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CDEC0-9680-27C6-2132-A62EF9BCC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Vir fotografij: ISO 18889 standard protection from pesticides glove selection letak</a:t>
            </a:r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1702-F97A-88FA-E8B0-C15FA2A51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0F7B3-4FB6-411B-80B1-1E921C285E1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072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282B-54D2-40E6-B9B2-3A19B18C285D}" type="datetimeFigureOut">
              <a:rPr lang="en-SI" smtClean="0"/>
              <a:t>26/01/2026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Vir fotografij: ISO 18889 standard protection from pesticides glove selection letak</a:t>
            </a:r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A1EE4-F8CA-437C-A0F1-43B400B2454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02844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8-285E-405E-B6A6-2D9ACC923389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F16-E212-4802-9017-067284468BA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C0C-55EF-497A-A513-B08F63DC2168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6D63-0382-43EF-8723-CA263D4ACCF8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F1ED-DB7D-4D8F-A522-723B11BD020B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9A12-06AB-4620-A1A9-794BBE043E9A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EDB9-54F6-4DA6-B64F-7B71EC0C0B40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965-B6F8-4088-B84C-5BA33616B7FC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EB01-FA0D-4850-8707-1BA46907BB21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50A7-0102-48CD-ADF8-94250871E622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9E-19AD-4A22-9A92-46444AC92E14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7AC0-B543-4761-B1AC-347B0F953251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C9C2-9698-0366-DB49-90C74E5C5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" y="5019775"/>
            <a:ext cx="8769100" cy="11769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685800"/>
            <a:r>
              <a:rPr lang="en-US" sz="3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RABA ZAŠČITNIH ROKAVIC </a:t>
            </a:r>
            <a:br>
              <a:rPr lang="en-US" sz="3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PRI DELU 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TRETIRANIMI RASTLINAMI</a:t>
            </a:r>
            <a:endParaRPr lang="en-US" sz="3800" b="1" kern="1200" dirty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 descr="A close-up of a person wearing gloves&#10;&#10;AI-generated content may be incorrect.">
            <a:extLst>
              <a:ext uri="{FF2B5EF4-FFF2-40B4-BE49-F238E27FC236}">
                <a16:creationId xmlns:a16="http://schemas.microsoft.com/office/drawing/2014/main" id="{7907C72A-9484-4142-77CF-8914B20F38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1853" b="1128"/>
          <a:stretch>
            <a:fillRect/>
          </a:stretch>
        </p:blipFill>
        <p:spPr>
          <a:xfrm rot="18976966">
            <a:off x="5268001" y="912474"/>
            <a:ext cx="2413165" cy="241316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field of trees and a dirt road&#10;&#10;AI-generated content may be incorrect.">
            <a:extLst>
              <a:ext uri="{FF2B5EF4-FFF2-40B4-BE49-F238E27FC236}">
                <a16:creationId xmlns:a16="http://schemas.microsoft.com/office/drawing/2014/main" id="{B546BC3C-D3DC-E1EA-BC56-C5FD3BB146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9945" r="11518" b="1"/>
          <a:stretch>
            <a:fillRect/>
          </a:stretch>
        </p:blipFill>
        <p:spPr>
          <a:xfrm>
            <a:off x="20" y="10"/>
            <a:ext cx="5402572" cy="4591655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0A208-F538-D145-CCEE-A25F6887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299" y="6512572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z="825" smtClean="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 sz="825">
              <a:solidFill>
                <a:srgbClr val="898989"/>
              </a:solidFill>
            </a:endParaRPr>
          </a:p>
        </p:txBody>
      </p:sp>
      <p:pic>
        <p:nvPicPr>
          <p:cNvPr id="13" name="Picture 12" descr="A yellow and green logo&#10;&#10;AI-generated content may be incorrect.">
            <a:extLst>
              <a:ext uri="{FF2B5EF4-FFF2-40B4-BE49-F238E27FC236}">
                <a16:creationId xmlns:a16="http://schemas.microsoft.com/office/drawing/2014/main" id="{0F20AC64-B96B-150C-63D1-C3ADBE30DB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58" r="4338" b="5"/>
          <a:stretch>
            <a:fillRect/>
          </a:stretch>
        </p:blipFill>
        <p:spPr>
          <a:xfrm>
            <a:off x="4572000" y="3145056"/>
            <a:ext cx="1079556" cy="1219963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212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901C-71EA-DF77-7E5A-D24B5F48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29988"/>
            <a:ext cx="8515350" cy="805144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</a:t>
            </a:r>
            <a:r>
              <a:rPr lang="en-US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moram</a:t>
            </a:r>
            <a:r>
              <a:rPr lang="en-US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uporabljati</a:t>
            </a:r>
            <a:r>
              <a:rPr lang="en-US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zaščitne</a:t>
            </a:r>
            <a:r>
              <a:rPr lang="en-US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rokavice</a:t>
            </a:r>
            <a:r>
              <a:rPr lang="en-US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SI" sz="34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C706-6CC4-6827-C34B-AF6DE63B7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038" y="1461564"/>
            <a:ext cx="5379314" cy="4323578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sl-SI" sz="2200" noProof="0" dirty="0"/>
              <a:t>Rokavice </a:t>
            </a:r>
            <a:r>
              <a:rPr lang="sl-SI" sz="2200" b="1" noProof="0" dirty="0"/>
              <a:t>zagotavljajo zaščito </a:t>
            </a:r>
            <a:r>
              <a:rPr lang="sl-SI" sz="2200" noProof="0" dirty="0"/>
              <a:t>izvajalcem varstva rastlin pri njihovem delu.</a:t>
            </a:r>
          </a:p>
          <a:p>
            <a:pPr>
              <a:spcAft>
                <a:spcPts val="800"/>
              </a:spcAft>
            </a:pPr>
            <a:r>
              <a:rPr lang="sl-SI" sz="2200" noProof="0" dirty="0"/>
              <a:t>Delavci v </a:t>
            </a:r>
            <a:r>
              <a:rPr lang="sl-SI" sz="2200" b="1" noProof="0" dirty="0"/>
              <a:t>vinogradih, sadovnjakih in drugih nasadih</a:t>
            </a:r>
            <a:r>
              <a:rPr lang="sl-SI" sz="2200" noProof="0" dirty="0"/>
              <a:t>, ki delajo s </a:t>
            </a:r>
            <a:r>
              <a:rPr lang="sl-SI" sz="2200" noProof="0" dirty="0" err="1"/>
              <a:t>tretiranimi</a:t>
            </a:r>
            <a:r>
              <a:rPr lang="sl-SI" sz="2200" noProof="0" dirty="0"/>
              <a:t> rastlinami, morajo za svojo varnost nositi ustrezne rokavice</a:t>
            </a:r>
            <a:r>
              <a:rPr lang="sl-SI" sz="2200" dirty="0"/>
              <a:t>, če je tako navedeno na etiketi FFS.</a:t>
            </a:r>
          </a:p>
          <a:p>
            <a:pPr>
              <a:spcAft>
                <a:spcPts val="800"/>
              </a:spcAft>
            </a:pPr>
            <a:r>
              <a:rPr lang="sl-SI" sz="2200" b="1" noProof="0" dirty="0"/>
              <a:t>Ustrezne rokavice </a:t>
            </a:r>
            <a:r>
              <a:rPr lang="sl-SI" sz="2200" noProof="0" dirty="0"/>
              <a:t>nosite od začetka ravnanja s FFS do konca čiščenja opreme ter pri vseh opravilih na </a:t>
            </a:r>
            <a:r>
              <a:rPr lang="sl-SI" sz="2200" noProof="0" dirty="0" err="1"/>
              <a:t>tretiranih</a:t>
            </a:r>
            <a:r>
              <a:rPr lang="sl-SI" sz="2200" noProof="0" dirty="0"/>
              <a:t> površinah, kadar je tako navedeno na etiketi.</a:t>
            </a:r>
            <a:endParaRPr lang="en-GB" sz="2200" noProof="0" dirty="0"/>
          </a:p>
          <a:p>
            <a:pPr>
              <a:spcAft>
                <a:spcPts val="800"/>
              </a:spcAft>
            </a:pPr>
            <a:r>
              <a:rPr lang="en-US" sz="2200" dirty="0" err="1"/>
              <a:t>Navodila</a:t>
            </a:r>
            <a:r>
              <a:rPr lang="en-US" sz="2200" dirty="0"/>
              <a:t> glede </a:t>
            </a:r>
            <a:r>
              <a:rPr lang="en-US" sz="2200" dirty="0" err="1"/>
              <a:t>uporabe</a:t>
            </a:r>
            <a:r>
              <a:rPr lang="en-US" sz="2200" dirty="0"/>
              <a:t> </a:t>
            </a:r>
            <a:r>
              <a:rPr lang="en-US" sz="2200" dirty="0" err="1"/>
              <a:t>rokavic</a:t>
            </a:r>
            <a:r>
              <a:rPr lang="en-US" sz="2200" dirty="0"/>
              <a:t> </a:t>
            </a:r>
            <a:r>
              <a:rPr lang="en-US" sz="2200" dirty="0" err="1"/>
              <a:t>najdete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etiketi</a:t>
            </a:r>
            <a:r>
              <a:rPr lang="en-US" sz="2200" dirty="0"/>
              <a:t> v </a:t>
            </a:r>
            <a:r>
              <a:rPr lang="en-US" sz="2200" dirty="0" err="1"/>
              <a:t>poglavju</a:t>
            </a:r>
            <a:r>
              <a:rPr lang="en-US" sz="2200" dirty="0"/>
              <a:t> VARSTVO PRI DELU.</a:t>
            </a:r>
            <a:endParaRPr lang="sl-SI" sz="2200" noProof="0" dirty="0"/>
          </a:p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1B98-8E84-47FE-A5A4-44DA306D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A9D9F-22D6-A838-BFB9-16F3B8F87BDA}"/>
              </a:ext>
            </a:extLst>
          </p:cNvPr>
          <p:cNvSpPr txBox="1"/>
          <p:nvPr/>
        </p:nvSpPr>
        <p:spPr>
          <a:xfrm>
            <a:off x="690305" y="5941642"/>
            <a:ext cx="7998549" cy="616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800"/>
              </a:spcAft>
            </a:pPr>
            <a:endParaRPr lang="en-US" sz="300" b="1" dirty="0"/>
          </a:p>
          <a:p>
            <a:pPr algn="ctr" defTabSz="914400">
              <a:lnSpc>
                <a:spcPct val="90000"/>
              </a:lnSpc>
              <a:spcAft>
                <a:spcPts val="800"/>
              </a:spcAft>
            </a:pPr>
            <a:r>
              <a:rPr lang="en-US" b="1" dirty="0"/>
              <a:t>Pri </a:t>
            </a:r>
            <a:r>
              <a:rPr lang="en-US" b="1" dirty="0" err="1"/>
              <a:t>delu</a:t>
            </a:r>
            <a:r>
              <a:rPr lang="en-US" b="1" dirty="0"/>
              <a:t> s </a:t>
            </a:r>
            <a:r>
              <a:rPr lang="en-US" b="1" dirty="0" err="1"/>
              <a:t>tretiranimi</a:t>
            </a:r>
            <a:r>
              <a:rPr lang="en-US" b="1" dirty="0"/>
              <a:t> </a:t>
            </a:r>
            <a:r>
              <a:rPr lang="en-US" b="1" dirty="0" err="1"/>
              <a:t>rastlinami</a:t>
            </a:r>
            <a:r>
              <a:rPr lang="en-US" b="1" dirty="0"/>
              <a:t> </a:t>
            </a:r>
            <a:r>
              <a:rPr lang="en-US" b="1" dirty="0" err="1"/>
              <a:t>uporabite</a:t>
            </a:r>
            <a:r>
              <a:rPr lang="en-US" b="1" dirty="0"/>
              <a:t> </a:t>
            </a:r>
            <a:r>
              <a:rPr lang="en-US" b="1" dirty="0" err="1"/>
              <a:t>rokavice</a:t>
            </a:r>
            <a:r>
              <a:rPr lang="en-US" b="1" dirty="0"/>
              <a:t>!</a:t>
            </a:r>
          </a:p>
          <a:p>
            <a:pPr algn="ctr" defTabSz="914400">
              <a:lnSpc>
                <a:spcPct val="90000"/>
              </a:lnSpc>
              <a:spcAft>
                <a:spcPts val="800"/>
              </a:spcAft>
            </a:pPr>
            <a:endParaRPr lang="en-US" sz="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B65E5-48E8-150A-363B-0C5CF77EF489}"/>
              </a:ext>
            </a:extLst>
          </p:cNvPr>
          <p:cNvSpPr txBox="1"/>
          <p:nvPr/>
        </p:nvSpPr>
        <p:spPr>
          <a:xfrm>
            <a:off x="4186936" y="5647933"/>
            <a:ext cx="5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800" dirty="0"/>
              <a:t>⚠️</a:t>
            </a:r>
          </a:p>
        </p:txBody>
      </p:sp>
      <p:pic>
        <p:nvPicPr>
          <p:cNvPr id="4" name="Content Placeholder 6" descr="A person in a vineyard&#10;&#10;AI-generated content may be incorrect.">
            <a:extLst>
              <a:ext uri="{FF2B5EF4-FFF2-40B4-BE49-F238E27FC236}">
                <a16:creationId xmlns:a16="http://schemas.microsoft.com/office/drawing/2014/main" id="{CFEE3FF3-5348-2AB1-0BC7-7851A6F0401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13417" t="2855" r="50113" b="26578"/>
          <a:stretch>
            <a:fillRect/>
          </a:stretch>
        </p:blipFill>
        <p:spPr>
          <a:xfrm>
            <a:off x="6309360" y="1394090"/>
            <a:ext cx="2379494" cy="2877739"/>
          </a:xfrm>
          <a:prstGeom prst="rect">
            <a:avLst/>
          </a:prstGeom>
        </p:spPr>
      </p:pic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13A43873-AA7A-5AC6-95F1-0885C5C30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15" y="4559131"/>
            <a:ext cx="2617239" cy="1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EAFF-40BB-D9BD-8837-48B712B9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1843-0624-7A8C-7BE7-B19083C9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0" y="414678"/>
            <a:ext cx="8279130" cy="802410"/>
          </a:xfrm>
        </p:spPr>
        <p:txBody>
          <a:bodyPr>
            <a:normAutofit/>
          </a:bodyPr>
          <a:lstStyle/>
          <a:p>
            <a:r>
              <a:rPr lang="sl-SI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IZBRATI ustrezne rokavice</a:t>
            </a:r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SI" sz="34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3E83-045F-E0DE-D0B0-4B4D6FCCAB8C}"/>
              </a:ext>
            </a:extLst>
          </p:cNvPr>
          <p:cNvSpPr txBox="1"/>
          <p:nvPr/>
        </p:nvSpPr>
        <p:spPr>
          <a:xfrm>
            <a:off x="368617" y="1829932"/>
            <a:ext cx="84067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 err="1">
                <a:solidFill>
                  <a:schemeClr val="accent6"/>
                </a:solidFill>
              </a:rPr>
              <a:t>Nitrilne</a:t>
            </a:r>
            <a:r>
              <a:rPr lang="sl-SI" sz="2000" b="1" dirty="0">
                <a:solidFill>
                  <a:schemeClr val="accent6"/>
                </a:solidFill>
              </a:rPr>
              <a:t> rokavice</a:t>
            </a:r>
            <a:r>
              <a:rPr lang="sl-SI" sz="2000" dirty="0">
                <a:solidFill>
                  <a:schemeClr val="accent6"/>
                </a:solidFill>
              </a:rPr>
              <a:t> </a:t>
            </a:r>
            <a:r>
              <a:rPr lang="sl-SI" sz="2000" dirty="0"/>
              <a:t>so primerne za delo </a:t>
            </a:r>
            <a:r>
              <a:rPr lang="en-GB" sz="2000" dirty="0"/>
              <a:t>s </a:t>
            </a:r>
            <a:r>
              <a:rPr lang="en-GB" sz="2000" dirty="0" err="1"/>
              <a:t>tretiranimi</a:t>
            </a:r>
            <a:r>
              <a:rPr lang="en-GB" sz="2000" dirty="0"/>
              <a:t> </a:t>
            </a:r>
            <a:r>
              <a:rPr lang="en-GB" sz="2000" dirty="0" err="1"/>
              <a:t>rastlinami</a:t>
            </a:r>
            <a:r>
              <a:rPr lang="en-GB" sz="2000" dirty="0"/>
              <a:t> in za </a:t>
            </a:r>
            <a:r>
              <a:rPr lang="en-GB" sz="2000" dirty="0" err="1"/>
              <a:t>rokovanje</a:t>
            </a:r>
            <a:r>
              <a:rPr lang="en-GB" sz="2000" dirty="0"/>
              <a:t> </a:t>
            </a:r>
            <a:r>
              <a:rPr lang="sl-SI" sz="2000" dirty="0"/>
              <a:t>z večino FFS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dirty="0" err="1"/>
              <a:t>Izberite</a:t>
            </a:r>
            <a:r>
              <a:rPr lang="en-GB" sz="2000" dirty="0"/>
              <a:t> standard </a:t>
            </a:r>
            <a:r>
              <a:rPr lang="sl-SI" sz="2000" b="1" dirty="0">
                <a:solidFill>
                  <a:schemeClr val="accent6"/>
                </a:solidFill>
              </a:rPr>
              <a:t>ISO 18889:2019</a:t>
            </a:r>
            <a:r>
              <a:rPr lang="en-GB" sz="2000" b="1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SI" sz="2000" b="1" dirty="0">
                <a:solidFill>
                  <a:schemeClr val="accent6"/>
                </a:solidFill>
              </a:rPr>
              <a:t>ISO 374-1:2024</a:t>
            </a:r>
            <a:r>
              <a:rPr lang="en-GB" sz="2000" dirty="0"/>
              <a:t>.</a:t>
            </a:r>
            <a:r>
              <a:rPr lang="sl-SI" sz="2000" dirty="0"/>
              <a:t> </a:t>
            </a:r>
            <a:endParaRPr lang="en-GB" sz="2000" dirty="0"/>
          </a:p>
          <a:p>
            <a:pPr lvl="1"/>
            <a:endParaRPr lang="en-GB" sz="2000" dirty="0">
              <a:solidFill>
                <a:srgbClr val="0070C0"/>
              </a:solidFill>
            </a:endParaRPr>
          </a:p>
          <a:p>
            <a:r>
              <a:rPr lang="sl-SI" sz="2000" dirty="0"/>
              <a:t>Tip zaščitnih rokavic</a:t>
            </a:r>
            <a:r>
              <a:rPr lang="en-GB" sz="2000" dirty="0"/>
              <a:t> </a:t>
            </a:r>
            <a:r>
              <a:rPr lang="sl-SI" sz="2000" dirty="0"/>
              <a:t>izb</a:t>
            </a:r>
            <a:r>
              <a:rPr lang="en-GB" sz="2000" dirty="0"/>
              <a:t>e</a:t>
            </a:r>
            <a:r>
              <a:rPr lang="sl-SI" sz="2000" dirty="0"/>
              <a:t>r</a:t>
            </a:r>
            <a:r>
              <a:rPr lang="en-GB" sz="2000" dirty="0" err="1"/>
              <a:t>ite</a:t>
            </a:r>
            <a:r>
              <a:rPr lang="sl-SI" sz="2000" dirty="0"/>
              <a:t> glede na </a:t>
            </a:r>
            <a:r>
              <a:rPr lang="en-GB" sz="2000" dirty="0" err="1"/>
              <a:t>vrsto</a:t>
            </a:r>
            <a:r>
              <a:rPr lang="en-GB" sz="2000" dirty="0"/>
              <a:t> </a:t>
            </a:r>
            <a:r>
              <a:rPr lang="en-GB" sz="2000" dirty="0" err="1"/>
              <a:t>opravila</a:t>
            </a:r>
            <a:r>
              <a:rPr lang="en-GB" sz="2000" dirty="0"/>
              <a:t>:</a:t>
            </a:r>
          </a:p>
          <a:p>
            <a:pPr lvl="1"/>
            <a:r>
              <a:rPr lang="en-SI" sz="2000" b="1" dirty="0">
                <a:solidFill>
                  <a:schemeClr val="accent6"/>
                </a:solidFill>
              </a:rPr>
              <a:t>GR</a:t>
            </a:r>
            <a:r>
              <a:rPr lang="en-SI" sz="2000" dirty="0"/>
              <a:t> – </a:t>
            </a:r>
            <a:r>
              <a:rPr lang="en-SI" sz="2000" dirty="0" err="1"/>
              <a:t>rokavice</a:t>
            </a:r>
            <a:r>
              <a:rPr lang="en-SI" sz="2000" dirty="0"/>
              <a:t> za </a:t>
            </a:r>
            <a:r>
              <a:rPr lang="en-SI" sz="2000" dirty="0" err="1"/>
              <a:t>ponovni</a:t>
            </a:r>
            <a:r>
              <a:rPr lang="en-SI" sz="2000" dirty="0"/>
              <a:t> </a:t>
            </a:r>
            <a:r>
              <a:rPr lang="en-SI" sz="2000" dirty="0" err="1"/>
              <a:t>vstop</a:t>
            </a:r>
            <a:r>
              <a:rPr lang="en-SI" sz="2000" dirty="0"/>
              <a:t> v </a:t>
            </a:r>
            <a:r>
              <a:rPr lang="en-GB" sz="2000" dirty="0" err="1"/>
              <a:t>nasade</a:t>
            </a:r>
            <a:r>
              <a:rPr lang="en-GB" sz="2000" dirty="0"/>
              <a:t> in </a:t>
            </a:r>
            <a:r>
              <a:rPr lang="en-SI" sz="2000" dirty="0" err="1"/>
              <a:t>obdelana</a:t>
            </a:r>
            <a:r>
              <a:rPr lang="en-SI" sz="2000" dirty="0"/>
              <a:t> </a:t>
            </a:r>
            <a:r>
              <a:rPr lang="en-SI" sz="2000" dirty="0" err="1"/>
              <a:t>polja</a:t>
            </a:r>
            <a:endParaRPr lang="en-GB" sz="2000" dirty="0"/>
          </a:p>
          <a:p>
            <a:pPr lvl="1"/>
            <a:r>
              <a:rPr lang="en-SI" sz="2000" b="1" dirty="0">
                <a:solidFill>
                  <a:schemeClr val="accent6"/>
                </a:solidFill>
              </a:rPr>
              <a:t>G1</a:t>
            </a:r>
            <a:r>
              <a:rPr lang="en-SI" sz="2000" b="1" dirty="0"/>
              <a:t> </a:t>
            </a:r>
            <a:r>
              <a:rPr lang="en-SI" sz="2000" dirty="0"/>
              <a:t>– </a:t>
            </a:r>
            <a:r>
              <a:rPr lang="en-SI" sz="2000" dirty="0" err="1"/>
              <a:t>rokavice</a:t>
            </a:r>
            <a:r>
              <a:rPr lang="en-SI" sz="2000" dirty="0"/>
              <a:t> za </a:t>
            </a:r>
            <a:r>
              <a:rPr lang="en-SI" sz="2000" dirty="0" err="1"/>
              <a:t>mešanje</a:t>
            </a:r>
            <a:r>
              <a:rPr lang="en-SI" sz="2000" dirty="0"/>
              <a:t> in </a:t>
            </a:r>
            <a:r>
              <a:rPr lang="en-SI" sz="2000" dirty="0" err="1"/>
              <a:t>nalivanje</a:t>
            </a:r>
            <a:r>
              <a:rPr lang="en-SI" sz="2000" dirty="0"/>
              <a:t> </a:t>
            </a:r>
            <a:r>
              <a:rPr lang="en-SI" sz="2000" dirty="0" err="1"/>
              <a:t>koncentriranih</a:t>
            </a:r>
            <a:r>
              <a:rPr lang="en-SI" sz="2000" dirty="0"/>
              <a:t> FFS</a:t>
            </a:r>
          </a:p>
          <a:p>
            <a:pPr lvl="1"/>
            <a:r>
              <a:rPr lang="en-SI" sz="2000" b="1" dirty="0">
                <a:solidFill>
                  <a:schemeClr val="accent6"/>
                </a:solidFill>
              </a:rPr>
              <a:t>G2</a:t>
            </a:r>
            <a:r>
              <a:rPr lang="en-SI" sz="2000" dirty="0"/>
              <a:t> – </a:t>
            </a:r>
            <a:r>
              <a:rPr lang="en-SI" sz="2000" dirty="0" err="1"/>
              <a:t>rokavice</a:t>
            </a:r>
            <a:r>
              <a:rPr lang="en-SI" sz="2000" dirty="0"/>
              <a:t> za </a:t>
            </a:r>
            <a:r>
              <a:rPr lang="en-SI" sz="2000" dirty="0" err="1"/>
              <a:t>aplikacijo</a:t>
            </a:r>
            <a:r>
              <a:rPr lang="en-SI" sz="2000" dirty="0"/>
              <a:t> </a:t>
            </a:r>
            <a:r>
              <a:rPr lang="en-SI" sz="2000" dirty="0" err="1"/>
              <a:t>razredčenih</a:t>
            </a:r>
            <a:r>
              <a:rPr lang="en-SI" sz="2000" dirty="0"/>
              <a:t> FFS </a:t>
            </a:r>
            <a:endParaRPr lang="en-GB" sz="2000" dirty="0"/>
          </a:p>
          <a:p>
            <a:pPr lvl="0"/>
            <a:endParaRPr lang="en-GB" sz="2000" dirty="0">
              <a:solidFill>
                <a:srgbClr val="00B050"/>
              </a:solidFill>
            </a:endParaRPr>
          </a:p>
          <a:p>
            <a:pPr lvl="0"/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sl-SI" sz="2000" dirty="0" err="1"/>
              <a:t>ip</a:t>
            </a:r>
            <a:r>
              <a:rPr lang="sl-SI" sz="2000" dirty="0"/>
              <a:t> GR ali G2 - </a:t>
            </a:r>
            <a:r>
              <a:rPr lang="en-GB" sz="2000" dirty="0"/>
              <a:t>za p</a:t>
            </a:r>
            <a:r>
              <a:rPr lang="sl-SI" sz="2000" dirty="0" err="1"/>
              <a:t>oletn</a:t>
            </a:r>
            <a:r>
              <a:rPr lang="en-GB" sz="2000" dirty="0"/>
              <a:t>o</a:t>
            </a:r>
            <a:r>
              <a:rPr lang="sl-SI" sz="2000" dirty="0"/>
              <a:t> rez in druga dela ter precizna opravila</a:t>
            </a:r>
            <a:r>
              <a:rPr lang="en-GB" sz="2000" dirty="0"/>
              <a:t>. O</a:t>
            </a:r>
            <a:r>
              <a:rPr lang="sl-SI" sz="2000" dirty="0" err="1"/>
              <a:t>mogočajo</a:t>
            </a:r>
            <a:r>
              <a:rPr lang="sl-SI" sz="2000" dirty="0"/>
              <a:t> natančnost, a so hkrati dovolj močne, da vas učinkovito zaščitijo</a:t>
            </a:r>
            <a:r>
              <a:rPr lang="en-GB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sl-SI" sz="2000" dirty="0" err="1"/>
              <a:t>ip</a:t>
            </a:r>
            <a:r>
              <a:rPr lang="sl-SI" sz="2000" dirty="0"/>
              <a:t> G1 ali G2</a:t>
            </a:r>
            <a:r>
              <a:rPr lang="en-GB" sz="2000" dirty="0"/>
              <a:t> – za pr</a:t>
            </a:r>
            <a:r>
              <a:rPr lang="sl-SI" sz="2000" dirty="0" err="1"/>
              <a:t>iprav</a:t>
            </a:r>
            <a:r>
              <a:rPr lang="en-GB" sz="2000" dirty="0"/>
              <a:t>o</a:t>
            </a:r>
            <a:r>
              <a:rPr lang="sl-SI" sz="2000" dirty="0"/>
              <a:t> škropilne brozge</a:t>
            </a:r>
            <a:r>
              <a:rPr lang="en-GB" sz="200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198DE-1A2B-C5B4-30C2-3E9995FF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AF3853-AD91-0DC7-18A5-E1B85B89FD37}"/>
              </a:ext>
            </a:extLst>
          </p:cNvPr>
          <p:cNvGrpSpPr/>
          <p:nvPr/>
        </p:nvGrpSpPr>
        <p:grpSpPr>
          <a:xfrm>
            <a:off x="7477432" y="2470100"/>
            <a:ext cx="1697352" cy="2829020"/>
            <a:chOff x="7508065" y="2064919"/>
            <a:chExt cx="1697352" cy="2829020"/>
          </a:xfrm>
        </p:grpSpPr>
        <p:pic>
          <p:nvPicPr>
            <p:cNvPr id="8" name="Picture 7" descr="A glove with a black glove&#10;&#10;AI-generated content may be incorrect.">
              <a:extLst>
                <a:ext uri="{FF2B5EF4-FFF2-40B4-BE49-F238E27FC236}">
                  <a16:creationId xmlns:a16="http://schemas.microsoft.com/office/drawing/2014/main" id="{0B3443F9-85D0-0695-4825-1683B344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408887">
              <a:off x="7672619" y="2064919"/>
              <a:ext cx="1313098" cy="1313098"/>
            </a:xfrm>
            <a:prstGeom prst="rect">
              <a:avLst/>
            </a:prstGeom>
          </p:spPr>
        </p:pic>
        <p:pic>
          <p:nvPicPr>
            <p:cNvPr id="5" name="Picture 4" descr="A green glove on a hand&#10;&#10;AI-generated content may be incorrect.">
              <a:extLst>
                <a:ext uri="{FF2B5EF4-FFF2-40B4-BE49-F238E27FC236}">
                  <a16:creationId xmlns:a16="http://schemas.microsoft.com/office/drawing/2014/main" id="{D21B24F4-01EC-8FAE-1C49-7EABC9D5F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42931">
              <a:off x="7713546" y="3572207"/>
              <a:ext cx="1491871" cy="1321732"/>
            </a:xfrm>
            <a:prstGeom prst="rect">
              <a:avLst/>
            </a:prstGeom>
          </p:spPr>
        </p:pic>
        <p:pic>
          <p:nvPicPr>
            <p:cNvPr id="11" name="Picture 10" descr="A hand wearing a rubber glove&#10;&#10;AI-generated content may be incorrect.">
              <a:extLst>
                <a:ext uri="{FF2B5EF4-FFF2-40B4-BE49-F238E27FC236}">
                  <a16:creationId xmlns:a16="http://schemas.microsoft.com/office/drawing/2014/main" id="{B9C6B625-1C07-AB9A-149A-4C99A5CB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1478">
              <a:off x="7508065" y="3120986"/>
              <a:ext cx="669371" cy="10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21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F3EE4-41FE-2379-8C14-D07124139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A8D0-0580-C45F-0D6F-14763E4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279130" cy="802410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UPORABA </a:t>
            </a:r>
            <a:r>
              <a:rPr lang="en-GB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rokavic</a:t>
            </a:r>
            <a:endParaRPr lang="en-SI" sz="34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92FDE-A914-13FB-27CF-929F7B4800C1}"/>
              </a:ext>
            </a:extLst>
          </p:cNvPr>
          <p:cNvSpPr txBox="1"/>
          <p:nvPr/>
        </p:nvSpPr>
        <p:spPr>
          <a:xfrm>
            <a:off x="628650" y="1791033"/>
            <a:ext cx="82296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noProof="0" dirty="0"/>
              <a:t>Pred uporabo </a:t>
            </a:r>
            <a:r>
              <a:rPr lang="sl-SI" sz="2000" u="sng" noProof="0" dirty="0"/>
              <a:t>preverite</a:t>
            </a:r>
            <a:r>
              <a:rPr lang="sl-SI" sz="2000" noProof="0" dirty="0"/>
              <a:t>, če so rokavice brezhibne. 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noProof="0" dirty="0"/>
              <a:t>Roke si </a:t>
            </a:r>
            <a:r>
              <a:rPr lang="sl-SI" sz="2000" u="sng" noProof="0" dirty="0"/>
              <a:t>umijte</a:t>
            </a:r>
            <a:r>
              <a:rPr lang="sl-SI" sz="2000" noProof="0" dirty="0"/>
              <a:t> z milom in si jih posušite.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u="sng" noProof="0" dirty="0"/>
              <a:t>Nataknite</a:t>
            </a:r>
            <a:r>
              <a:rPr lang="sl-SI" sz="2000" noProof="0" dirty="0"/>
              <a:t> si rokavice.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noProof="0" dirty="0"/>
              <a:t>Če so rokavice krajše od 30 cm, si jih nataknite pod rokav zaščitnega kombinezona.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noProof="0" dirty="0"/>
              <a:t>Daljše od 30 cm si nataknite nad rokav kombinezona in zavihajte rob.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noProof="0" dirty="0"/>
              <a:t>Če so rokavice v celoti iz </a:t>
            </a:r>
            <a:r>
              <a:rPr lang="sl-SI" sz="2000" noProof="0" dirty="0" err="1"/>
              <a:t>nitrila</a:t>
            </a:r>
            <a:r>
              <a:rPr lang="sl-SI" sz="2000" noProof="0" dirty="0"/>
              <a:t>, si umijte roke, preden rokavice snamete.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u="sng" noProof="0" dirty="0" err="1"/>
              <a:t>Sn</a:t>
            </a:r>
            <a:r>
              <a:rPr lang="en-GB" sz="2000" u="sng" noProof="0" dirty="0"/>
              <a:t>e</a:t>
            </a:r>
            <a:r>
              <a:rPr lang="sl-SI" sz="2000" u="sng" noProof="0" dirty="0"/>
              <a:t>mite</a:t>
            </a:r>
            <a:r>
              <a:rPr lang="sl-SI" sz="2000" noProof="0" dirty="0"/>
              <a:t> si rokavice.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000" noProof="0" dirty="0"/>
              <a:t>Če so rokavice za enkratno uporabo, jih </a:t>
            </a:r>
            <a:r>
              <a:rPr lang="sl-SI" sz="2000" u="sng" noProof="0" dirty="0"/>
              <a:t>odvrzite</a:t>
            </a:r>
            <a:r>
              <a:rPr lang="sl-SI" sz="2000" noProof="0" dirty="0"/>
              <a:t> med nevarne odpadke.</a:t>
            </a:r>
          </a:p>
        </p:txBody>
      </p:sp>
      <p:pic>
        <p:nvPicPr>
          <p:cNvPr id="5" name="Picture 4" descr="A close-up of a person wearing gloves&#10;&#10;AI-generated content may be incorrect.">
            <a:extLst>
              <a:ext uri="{FF2B5EF4-FFF2-40B4-BE49-F238E27FC236}">
                <a16:creationId xmlns:a16="http://schemas.microsoft.com/office/drawing/2014/main" id="{395398C5-1E08-4068-CCD8-FD5E7D1E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29" y="1167537"/>
            <a:ext cx="1538521" cy="17680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FA141-DFD3-F1CB-3F41-E6D28734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D2AFB-9F7B-A07F-D4CB-0CA0974E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F59D-7FA9-AC1E-D98E-CE1517BB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279130" cy="802410"/>
          </a:xfrm>
        </p:spPr>
        <p:txBody>
          <a:bodyPr>
            <a:normAutofit/>
          </a:bodyPr>
          <a:lstStyle/>
          <a:p>
            <a:r>
              <a:rPr lang="en-GB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Poskrbite</a:t>
            </a:r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varnost</a:t>
            </a:r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</a:t>
            </a:r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34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drugih</a:t>
            </a:r>
            <a:r>
              <a:rPr lang="en-GB" sz="3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SI" sz="34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FCD10-5830-BAA5-68E9-14636C046346}"/>
              </a:ext>
            </a:extLst>
          </p:cNvPr>
          <p:cNvSpPr txBox="1"/>
          <p:nvPr/>
        </p:nvSpPr>
        <p:spPr>
          <a:xfrm>
            <a:off x="1419257" y="4879023"/>
            <a:ext cx="6305486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ste vodja posestva ali izvajalec </a:t>
            </a:r>
            <a:r>
              <a:rPr lang="sl-SI" b="1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tretiranja</a:t>
            </a:r>
            <a:r>
              <a:rPr lang="sl-SI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rastlin, poskrbite, da bodo vsi, ki </a:t>
            </a:r>
            <a:r>
              <a:rPr lang="sl-SI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delajo s </a:t>
            </a:r>
            <a:r>
              <a:rPr lang="sl-SI" b="1" noProof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tretiranimi</a:t>
            </a:r>
            <a:r>
              <a:rPr lang="sl-SI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rastlinami ali ravnajo s FFS, uporabljali zaščitne rokavice!</a:t>
            </a:r>
          </a:p>
          <a:p>
            <a:endParaRPr lang="en-GB" sz="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6DA02-75EE-0825-EA0A-FA9A92C1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E87B5-E13A-5889-BA82-18A0CBA3D781}"/>
              </a:ext>
            </a:extLst>
          </p:cNvPr>
          <p:cNvSpPr txBox="1"/>
          <p:nvPr/>
        </p:nvSpPr>
        <p:spPr>
          <a:xfrm>
            <a:off x="3924100" y="4313266"/>
            <a:ext cx="14009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5600" dirty="0"/>
              <a:t>⚠️</a:t>
            </a:r>
          </a:p>
        </p:txBody>
      </p:sp>
      <p:pic>
        <p:nvPicPr>
          <p:cNvPr id="10" name="Picture 9" descr="A person cutting a tree with pruning shears&#10;&#10;AI-generated content may be incorrect.">
            <a:extLst>
              <a:ext uri="{FF2B5EF4-FFF2-40B4-BE49-F238E27FC236}">
                <a16:creationId xmlns:a16="http://schemas.microsoft.com/office/drawing/2014/main" id="{37CCBB79-F973-D4A8-FBB6-73A7AD0D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81" y="1383863"/>
            <a:ext cx="1941191" cy="2321742"/>
          </a:xfrm>
          <a:prstGeom prst="rect">
            <a:avLst/>
          </a:prstGeom>
        </p:spPr>
      </p:pic>
      <p:pic>
        <p:nvPicPr>
          <p:cNvPr id="15" name="Picture 14" descr="A person cutting a tree&#10;&#10;AI-generated content may be incorrect.">
            <a:extLst>
              <a:ext uri="{FF2B5EF4-FFF2-40B4-BE49-F238E27FC236}">
                <a16:creationId xmlns:a16="http://schemas.microsoft.com/office/drawing/2014/main" id="{8F655FCF-526C-411A-E14C-DECBDEBC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35" y="1409556"/>
            <a:ext cx="2004965" cy="2321742"/>
          </a:xfrm>
          <a:prstGeom prst="rect">
            <a:avLst/>
          </a:prstGeom>
        </p:spPr>
      </p:pic>
      <p:pic>
        <p:nvPicPr>
          <p:cNvPr id="19" name="Picture 18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CFCDB666-AFDE-27F4-A5D0-622C6A88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565" y="3750950"/>
            <a:ext cx="642751" cy="612519"/>
          </a:xfrm>
          <a:prstGeom prst="rect">
            <a:avLst/>
          </a:prstGeom>
        </p:spPr>
      </p:pic>
      <p:pic>
        <p:nvPicPr>
          <p:cNvPr id="4" name="Picture 3" descr="A red x in a circle&#10;&#10;AI-generated content may be incorrect.">
            <a:extLst>
              <a:ext uri="{FF2B5EF4-FFF2-40B4-BE49-F238E27FC236}">
                <a16:creationId xmlns:a16="http://schemas.microsoft.com/office/drawing/2014/main" id="{EA514761-A8C3-D39E-1DC2-3EA407A9C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69" y="3731298"/>
            <a:ext cx="560268" cy="5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</TotalTime>
  <Words>353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2013 - 2022 Theme</vt:lpstr>
      <vt:lpstr>RABA ZAŠČITNIH ROKAVIC  PRI DELU S TRETIRANIMI RASTLINAMI</vt:lpstr>
      <vt:lpstr>ZAKAJ moram uporabljati zaščitne rokavice?</vt:lpstr>
      <vt:lpstr>KAKO IZBRATI ustrezne rokavice?</vt:lpstr>
      <vt:lpstr>PRAVILNA UPORABA rokavic</vt:lpstr>
      <vt:lpstr>Poskrbite za varnost sebe in drugih!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Katja Kresse</dc:creator>
  <cp:keywords/>
  <dc:description>generated using python-pptx</dc:description>
  <cp:lastModifiedBy>Katja Kresse</cp:lastModifiedBy>
  <cp:revision>13</cp:revision>
  <dcterms:created xsi:type="dcterms:W3CDTF">2013-01-27T09:14:16Z</dcterms:created>
  <dcterms:modified xsi:type="dcterms:W3CDTF">2026-01-26T09:54:19Z</dcterms:modified>
  <cp:category/>
</cp:coreProperties>
</file>